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2" r:id="rId3"/>
    <p:sldId id="261" r:id="rId4"/>
    <p:sldId id="263" r:id="rId5"/>
    <p:sldId id="264" r:id="rId6"/>
    <p:sldId id="256" r:id="rId7"/>
    <p:sldId id="260" r:id="rId8"/>
    <p:sldId id="259" r:id="rId9"/>
    <p:sldId id="257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0066"/>
    <a:srgbClr val="FF33CC"/>
    <a:srgbClr val="008000"/>
    <a:srgbClr val="D9FA12"/>
    <a:srgbClr val="0033CC"/>
    <a:srgbClr val="FF3300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A148F2-091D-4E55-B15E-8F5CB9E19DD1}" type="datetimeFigureOut">
              <a:rPr lang="ru-RU" smtClean="0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B235F0-6FC9-4897-AB1B-F4815EE191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871F34-7BF1-4B16-A723-D059D457F41E}" type="datetimeFigureOut">
              <a:rPr lang="ru-RU" smtClean="0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6FC2D2-CFEC-4782-8EF7-E8ABE6C08D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D01FA5-76E7-4CB4-A297-E960FD12C7A4}" type="datetimeFigureOut">
              <a:rPr lang="ru-RU" smtClean="0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53A910-E0A3-4237-8981-40821E2C29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7F5257-65CF-4DBD-88CD-BDAB4A3437AF}" type="datetimeFigureOut">
              <a:rPr lang="ru-RU" smtClean="0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E416A-4B55-401E-937E-4FEFB70634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D1E4C0-E734-4883-B535-5E7F7EAFEF66}" type="datetimeFigureOut">
              <a:rPr lang="ru-RU" smtClean="0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FAADDFB9-ED63-45D0-806F-8B8249E9E5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883D82-90AD-46EB-9F51-64DC2F0B6ACB}" type="datetimeFigureOut">
              <a:rPr lang="ru-RU" smtClean="0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A19531-45B4-4B47-8E74-C0E2909446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00ED45-F5FC-44B6-A6D1-8B750C4913A1}" type="datetimeFigureOut">
              <a:rPr lang="ru-RU" smtClean="0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99F78E-EFD5-40FD-9D99-9653CCCA16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4D3DB9-A411-4EB4-BC45-57A6349E922B}" type="datetimeFigureOut">
              <a:rPr lang="ru-RU" smtClean="0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70026-0D82-4E3F-8D9A-50C72655AA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3C73D4-A74C-458A-9A31-21E6C641F46E}" type="datetimeFigureOut">
              <a:rPr lang="ru-RU" smtClean="0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FF7325-22BC-4B66-BD2E-F0624E67AAA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4E4D59-16CA-4EB4-9CBF-115FB974DD08}" type="datetimeFigureOut">
              <a:rPr lang="ru-RU" smtClean="0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22D778-A8F6-4308-AC4D-F858872D80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2E4ED8-0BA9-4091-8BED-7B3BBE6EE8B1}" type="datetimeFigureOut">
              <a:rPr lang="ru-RU" smtClean="0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BDB4FD-EC62-4B7C-A500-E6326EFB89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A2B794FC-5992-4C1F-9AE3-4751D72CBD46}" type="datetimeFigureOut">
              <a:rPr lang="ru-RU" smtClean="0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5C64A831-9943-4B8B-926F-257E9EBAE6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9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0848"/>
            <a:ext cx="8229600" cy="1656184"/>
          </a:xfrm>
        </p:spPr>
        <p:txBody>
          <a:bodyPr>
            <a:normAutofit/>
          </a:bodyPr>
          <a:lstStyle/>
          <a:p>
            <a:r>
              <a:rPr lang="ru-RU" dirty="0" smtClean="0"/>
              <a:t>«Знаки всякие нужны, знаки всякие важны!»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87401" y="1087605"/>
            <a:ext cx="1426588" cy="1237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79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357188" y="142875"/>
            <a:ext cx="8229600" cy="2214563"/>
          </a:xfrm>
        </p:spPr>
        <p:txBody>
          <a:bodyPr>
            <a:normAutofit fontScale="90000"/>
          </a:bodyPr>
          <a:lstStyle/>
          <a:p>
            <a:r>
              <a:rPr lang="ru-RU" sz="3600" smtClean="0">
                <a:solidFill>
                  <a:srgbClr val="990099"/>
                </a:solidFill>
              </a:rPr>
              <a:t>Пешеходам путь открыт-</a:t>
            </a:r>
            <a:br>
              <a:rPr lang="ru-RU" sz="3600" smtClean="0">
                <a:solidFill>
                  <a:srgbClr val="990099"/>
                </a:solidFill>
              </a:rPr>
            </a:br>
            <a:r>
              <a:rPr lang="ru-RU" sz="3600" smtClean="0">
                <a:solidFill>
                  <a:srgbClr val="990099"/>
                </a:solidFill>
              </a:rPr>
              <a:t>знак об этом говорит.</a:t>
            </a:r>
            <a:br>
              <a:rPr lang="ru-RU" sz="3600" smtClean="0">
                <a:solidFill>
                  <a:srgbClr val="990099"/>
                </a:solidFill>
              </a:rPr>
            </a:br>
            <a:r>
              <a:rPr lang="ru-RU" sz="3600" smtClean="0">
                <a:solidFill>
                  <a:srgbClr val="990099"/>
                </a:solidFill>
              </a:rPr>
              <a:t>А машинам въезд заказан,</a:t>
            </a:r>
            <a:br>
              <a:rPr lang="ru-RU" sz="3600" smtClean="0">
                <a:solidFill>
                  <a:srgbClr val="990099"/>
                </a:solidFill>
              </a:rPr>
            </a:br>
            <a:r>
              <a:rPr lang="ru-RU" sz="3600" smtClean="0">
                <a:solidFill>
                  <a:srgbClr val="990099"/>
                </a:solidFill>
              </a:rPr>
              <a:t>То есть, стало быть, закрыт.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23728" y="6080444"/>
            <a:ext cx="6563072" cy="45719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75" y="5357813"/>
            <a:ext cx="8858250" cy="42862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2357438" y="3286125"/>
            <a:ext cx="1071562" cy="1214438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4929188" y="3071813"/>
            <a:ext cx="1214437" cy="1285875"/>
          </a:xfrm>
          <a:prstGeom prst="cloud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1000125" y="2714625"/>
            <a:ext cx="928688" cy="1714500"/>
          </a:xfrm>
          <a:prstGeom prst="cloud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500688" y="4357688"/>
            <a:ext cx="142875" cy="1000125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857500" y="4500563"/>
            <a:ext cx="142875" cy="85725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428750" y="4357688"/>
            <a:ext cx="71438" cy="1000125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429125" y="3714750"/>
            <a:ext cx="71438" cy="16430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252" name="Содержимое 9" descr="s3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3119438"/>
            <a:ext cx="14287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Выноска-облако 13"/>
          <p:cNvSpPr/>
          <p:nvPr/>
        </p:nvSpPr>
        <p:spPr>
          <a:xfrm>
            <a:off x="6858000" y="1857375"/>
            <a:ext cx="2000250" cy="1214438"/>
          </a:xfrm>
          <a:prstGeom prst="cloud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Здесь безопасно!</a:t>
            </a:r>
          </a:p>
        </p:txBody>
      </p:sp>
      <p:pic>
        <p:nvPicPr>
          <p:cNvPr id="10254" name="Picture 2" descr="I:\4.5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63" y="2643188"/>
            <a:ext cx="11049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5000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Поведение на остановках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000125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D9FA12"/>
                </a:solidFill>
              </a:rPr>
              <a:t>Нарисован где </a:t>
            </a:r>
            <a:r>
              <a:rPr lang="ru-RU" dirty="0" smtClean="0">
                <a:solidFill>
                  <a:srgbClr val="FFC000"/>
                </a:solidFill>
              </a:rPr>
              <a:t>трамвай</a:t>
            </a:r>
            <a:r>
              <a:rPr lang="ru-RU" dirty="0" smtClean="0">
                <a:solidFill>
                  <a:srgbClr val="D9FA12"/>
                </a:solidFill>
              </a:rPr>
              <a:t>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D9FA12"/>
                </a:solidFill>
              </a:rPr>
              <a:t>Там его и поджидай,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D9FA12"/>
                </a:solidFill>
              </a:rPr>
              <a:t>Где </a:t>
            </a:r>
            <a:r>
              <a:rPr lang="ru-RU" dirty="0" smtClean="0">
                <a:solidFill>
                  <a:srgbClr val="FFC000"/>
                </a:solidFill>
              </a:rPr>
              <a:t>автобус</a:t>
            </a:r>
            <a:r>
              <a:rPr lang="ru-RU" dirty="0" smtClean="0">
                <a:solidFill>
                  <a:srgbClr val="D9FA12"/>
                </a:solidFill>
              </a:rPr>
              <a:t> нарисован,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D9FA12"/>
                </a:solidFill>
              </a:rPr>
              <a:t>Жди его и не зевай!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66"/>
                </a:solidFill>
              </a:rPr>
              <a:t>                            Только там, где транспорт ждут,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66"/>
                </a:solidFill>
              </a:rPr>
              <a:t>                             Правильно себя ведут: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66"/>
                </a:solidFill>
              </a:rPr>
              <a:t>                             На дорогу не выходят,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0066"/>
                </a:solidFill>
              </a:rPr>
              <a:t>                             По дороге не бегут.</a:t>
            </a:r>
            <a:endParaRPr lang="ru-RU" dirty="0">
              <a:solidFill>
                <a:srgbClr val="FF0066"/>
              </a:solidFill>
            </a:endParaRPr>
          </a:p>
        </p:txBody>
      </p:sp>
      <p:pic>
        <p:nvPicPr>
          <p:cNvPr id="5122" name="Picture 2" descr="I:\5_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1071546"/>
            <a:ext cx="1292206" cy="1834933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pic>
        <p:nvPicPr>
          <p:cNvPr id="11269" name="Picture 3" descr="I:\5.17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63" y="3429000"/>
            <a:ext cx="12858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Запомни эти знаки, пешеход!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 rot="10800000" flipV="1">
            <a:off x="428625" y="785812"/>
            <a:ext cx="8229600" cy="2928937"/>
          </a:xfrm>
        </p:spPr>
        <p:txBody>
          <a:bodyPr>
            <a:normAutofit fontScale="92500" lnSpcReduction="20000"/>
          </a:bodyPr>
          <a:lstStyle/>
          <a:p>
            <a:pPr algn="ctr">
              <a:buFont typeface="Arial" charset="0"/>
              <a:buNone/>
            </a:pPr>
            <a:endParaRPr lang="ru-RU" sz="4000" dirty="0">
              <a:solidFill>
                <a:srgbClr val="FF0066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4000" dirty="0" smtClean="0">
                <a:solidFill>
                  <a:srgbClr val="FF0066"/>
                </a:solidFill>
              </a:rPr>
              <a:t>Знаки эти помогают,</a:t>
            </a:r>
          </a:p>
          <a:p>
            <a:pPr algn="ctr">
              <a:buFont typeface="Arial" charset="0"/>
              <a:buNone/>
            </a:pPr>
            <a:r>
              <a:rPr lang="ru-RU" sz="4000" dirty="0" smtClean="0">
                <a:solidFill>
                  <a:srgbClr val="FF0066"/>
                </a:solidFill>
              </a:rPr>
              <a:t>Пешеходов защищают,</a:t>
            </a:r>
          </a:p>
          <a:p>
            <a:pPr algn="ctr">
              <a:buFont typeface="Arial" charset="0"/>
              <a:buNone/>
            </a:pPr>
            <a:r>
              <a:rPr lang="ru-RU" sz="4000" dirty="0" smtClean="0">
                <a:solidFill>
                  <a:srgbClr val="FF0066"/>
                </a:solidFill>
              </a:rPr>
              <a:t>Если только пешеходы</a:t>
            </a:r>
          </a:p>
          <a:p>
            <a:pPr algn="ctr">
              <a:buFont typeface="Arial" charset="0"/>
              <a:buNone/>
            </a:pPr>
            <a:r>
              <a:rPr lang="ru-RU" sz="4000" dirty="0" smtClean="0">
                <a:solidFill>
                  <a:srgbClr val="FF0066"/>
                </a:solidFill>
              </a:rPr>
              <a:t>Эти знаки соблюдают.</a:t>
            </a:r>
          </a:p>
        </p:txBody>
      </p:sp>
      <p:pic>
        <p:nvPicPr>
          <p:cNvPr id="12292" name="Picture 2" descr="I:\4-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13" y="4929188"/>
            <a:ext cx="13906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3" descr="I:\4.5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25" y="4929188"/>
            <a:ext cx="1357313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4" descr="I:\5.17[1]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" y="3214688"/>
            <a:ext cx="10858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5" descr="I:\5_12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86688" y="3357563"/>
            <a:ext cx="9525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6" descr="I:\1-23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4875" y="3714750"/>
            <a:ext cx="14795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7" descr="I:\3-9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58063" y="785813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8" descr="I:\3_10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063" y="928688"/>
            <a:ext cx="1338262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9" descr="I:\image134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500438" y="5000625"/>
            <a:ext cx="1157287" cy="115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66"/>
                </a:solidFill>
              </a:rPr>
              <a:t>Знаки всякие нужны, знаки всякие важны!</a:t>
            </a:r>
            <a:endParaRPr lang="ru-RU" dirty="0">
              <a:solidFill>
                <a:srgbClr val="FF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571625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Кто по улице идет,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Тот зовется </a:t>
            </a:r>
            <a:r>
              <a:rPr lang="ru-RU" dirty="0" smtClean="0">
                <a:solidFill>
                  <a:srgbClr val="FF0000"/>
                </a:solidFill>
              </a:rPr>
              <a:t>пешеход.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Кто в машине- пассажиры,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А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водитель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их везет.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                                </a:t>
            </a:r>
            <a:r>
              <a:rPr lang="ru-RU" dirty="0" smtClean="0">
                <a:solidFill>
                  <a:srgbClr val="FF0000"/>
                </a:solidFill>
              </a:rPr>
              <a:t>Пешеходу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надо знать,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                                         Где ходить и где гулять,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                                 </a:t>
            </a:r>
            <a:r>
              <a:rPr lang="ru-RU" dirty="0" smtClean="0">
                <a:solidFill>
                  <a:srgbClr val="FFFF00"/>
                </a:solidFill>
              </a:rPr>
              <a:t>А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водитель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FF00"/>
                </a:solidFill>
              </a:rPr>
              <a:t>должен ездить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</a:rPr>
              <a:t>                                         Так, чтоб людям не мешать.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1628800"/>
            <a:ext cx="1426588" cy="1237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00063" y="2204865"/>
            <a:ext cx="8229600" cy="3021186"/>
          </a:xfrm>
        </p:spPr>
        <p:txBody>
          <a:bodyPr/>
          <a:lstStyle/>
          <a:p>
            <a:r>
              <a:rPr lang="ru-RU" sz="3200" dirty="0" smtClean="0">
                <a:solidFill>
                  <a:srgbClr val="FFC000"/>
                </a:solidFill>
              </a:rPr>
              <a:t>Кто подскажет нам в пути,</a:t>
            </a:r>
            <a:br>
              <a:rPr lang="ru-RU" sz="3200" dirty="0" smtClean="0">
                <a:solidFill>
                  <a:srgbClr val="FFC000"/>
                </a:solidFill>
              </a:rPr>
            </a:br>
            <a:r>
              <a:rPr lang="ru-RU" sz="3200" dirty="0" smtClean="0">
                <a:solidFill>
                  <a:srgbClr val="FFC000"/>
                </a:solidFill>
              </a:rPr>
              <a:t>Где проехать , где пройти?</a:t>
            </a:r>
            <a:br>
              <a:rPr lang="ru-RU" sz="3200" dirty="0" smtClean="0">
                <a:solidFill>
                  <a:srgbClr val="FFC000"/>
                </a:solidFill>
              </a:rPr>
            </a:br>
            <a:r>
              <a:rPr lang="ru-RU" sz="3200" dirty="0" smtClean="0">
                <a:solidFill>
                  <a:srgbClr val="FFC000"/>
                </a:solidFill>
              </a:rPr>
              <a:t>Где </a:t>
            </a:r>
            <a:r>
              <a:rPr lang="ru-RU" sz="3200" dirty="0" smtClean="0">
                <a:solidFill>
                  <a:srgbClr val="FF3300"/>
                </a:solidFill>
              </a:rPr>
              <a:t>опасную дорогу </a:t>
            </a:r>
            <a:r>
              <a:rPr lang="ru-RU" sz="3200" dirty="0" smtClean="0">
                <a:solidFill>
                  <a:srgbClr val="FFC000"/>
                </a:solidFill>
              </a:rPr>
              <a:t/>
            </a:r>
            <a:br>
              <a:rPr lang="ru-RU" sz="3200" dirty="0" smtClean="0">
                <a:solidFill>
                  <a:srgbClr val="FFC000"/>
                </a:solidFill>
              </a:rPr>
            </a:br>
            <a:r>
              <a:rPr lang="ru-RU" sz="3200" dirty="0" smtClean="0">
                <a:solidFill>
                  <a:srgbClr val="FFC000"/>
                </a:solidFill>
              </a:rPr>
              <a:t>Безопасно перейти?</a:t>
            </a:r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1628800"/>
            <a:ext cx="1426588" cy="1237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29600" cy="2428875"/>
          </a:xfrm>
        </p:spPr>
        <p:txBody>
          <a:bodyPr/>
          <a:lstStyle/>
          <a:p>
            <a:r>
              <a:rPr lang="ru-RU" sz="3600" smtClean="0">
                <a:solidFill>
                  <a:srgbClr val="FFC000"/>
                </a:solidFill>
              </a:rPr>
              <a:t>На дороге, что и как,</a:t>
            </a:r>
            <a:br>
              <a:rPr lang="ru-RU" sz="3600" smtClean="0">
                <a:solidFill>
                  <a:srgbClr val="FFC000"/>
                </a:solidFill>
              </a:rPr>
            </a:br>
            <a:r>
              <a:rPr lang="ru-RU" sz="3600" smtClean="0">
                <a:solidFill>
                  <a:srgbClr val="FFC000"/>
                </a:solidFill>
              </a:rPr>
              <a:t>Объяснит </a:t>
            </a:r>
            <a:r>
              <a:rPr lang="ru-RU" sz="3600" smtClean="0">
                <a:solidFill>
                  <a:srgbClr val="FF0000"/>
                </a:solidFill>
              </a:rPr>
              <a:t>дорожный знак</a:t>
            </a:r>
            <a:r>
              <a:rPr lang="ru-RU" sz="3600" smtClean="0">
                <a:solidFill>
                  <a:srgbClr val="FFC000"/>
                </a:solidFill>
              </a:rPr>
              <a:t>.</a:t>
            </a:r>
            <a:br>
              <a:rPr lang="ru-RU" sz="3600" smtClean="0">
                <a:solidFill>
                  <a:srgbClr val="FFC000"/>
                </a:solidFill>
              </a:rPr>
            </a:br>
            <a:r>
              <a:rPr lang="ru-RU" sz="3600" smtClean="0">
                <a:solidFill>
                  <a:srgbClr val="FFC000"/>
                </a:solidFill>
              </a:rPr>
              <a:t>Надо знать их непременно,</a:t>
            </a:r>
            <a:br>
              <a:rPr lang="ru-RU" sz="3600" smtClean="0">
                <a:solidFill>
                  <a:srgbClr val="FFC000"/>
                </a:solidFill>
              </a:rPr>
            </a:br>
            <a:r>
              <a:rPr lang="ru-RU" sz="3600" smtClean="0">
                <a:solidFill>
                  <a:srgbClr val="FFC000"/>
                </a:solidFill>
              </a:rPr>
              <a:t>Чтобы не попасть впросак.</a:t>
            </a:r>
          </a:p>
        </p:txBody>
      </p:sp>
      <p:pic>
        <p:nvPicPr>
          <p:cNvPr id="4108" name="Picture 2" descr="I:\4.5[1]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22487" y="4648200"/>
            <a:ext cx="962025" cy="962025"/>
          </a:xfrm>
        </p:spPr>
      </p:pic>
      <p:pic>
        <p:nvPicPr>
          <p:cNvPr id="4099" name="Picture 2" descr="I:\1-2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51076" y="5173151"/>
            <a:ext cx="111442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3" descr="I:\image13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701" y="5284276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 descr="I:\4-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43043" y="3798155"/>
            <a:ext cx="1015110" cy="1035492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4102" name="Picture 5" descr="I:\3-9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04463" y="3310792"/>
            <a:ext cx="974725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6" descr="I:\5_12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54562" y="2634517"/>
            <a:ext cx="9525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Овал 9"/>
          <p:cNvSpPr/>
          <p:nvPr/>
        </p:nvSpPr>
        <p:spPr>
          <a:xfrm>
            <a:off x="7358063" y="2643188"/>
            <a:ext cx="71437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Выноска-облако 17"/>
          <p:cNvSpPr/>
          <p:nvPr/>
        </p:nvSpPr>
        <p:spPr>
          <a:xfrm>
            <a:off x="3714750" y="3071813"/>
            <a:ext cx="2500313" cy="857250"/>
          </a:xfrm>
          <a:prstGeom prst="cloud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66"/>
                </a:solidFill>
              </a:rPr>
              <a:t>Будь внимателен </a:t>
            </a:r>
            <a:r>
              <a:rPr lang="ru-RU" dirty="0" smtClean="0">
                <a:solidFill>
                  <a:srgbClr val="FF0066"/>
                </a:solidFill>
              </a:rPr>
              <a:t>!!!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319338" y="2967038"/>
            <a:ext cx="185737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pic>
        <p:nvPicPr>
          <p:cNvPr id="4109" name="Picture 3" descr="I:\5.17[1]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72604" y="4395788"/>
            <a:ext cx="800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4" descr="I:\3_10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00951" y="2830513"/>
            <a:ext cx="112395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1920" y="3890963"/>
            <a:ext cx="1427163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2297113"/>
          </a:xfrm>
        </p:spPr>
        <p:txBody>
          <a:bodyPr/>
          <a:lstStyle/>
          <a:p>
            <a:r>
              <a:rPr lang="ru-RU" sz="3600" smtClean="0">
                <a:solidFill>
                  <a:srgbClr val="FFFF00"/>
                </a:solidFill>
              </a:rPr>
              <a:t>Встретишь синий знак – квадрат,</a:t>
            </a:r>
            <a:br>
              <a:rPr lang="ru-RU" sz="3600" smtClean="0">
                <a:solidFill>
                  <a:srgbClr val="FFFF00"/>
                </a:solidFill>
              </a:rPr>
            </a:br>
            <a:r>
              <a:rPr lang="ru-RU" sz="3600" smtClean="0">
                <a:solidFill>
                  <a:srgbClr val="FFFF00"/>
                </a:solidFill>
              </a:rPr>
              <a:t>Будешь знаку просто рад,</a:t>
            </a:r>
            <a:br>
              <a:rPr lang="ru-RU" sz="3600" smtClean="0">
                <a:solidFill>
                  <a:srgbClr val="FFFF00"/>
                </a:solidFill>
              </a:rPr>
            </a:br>
            <a:r>
              <a:rPr lang="ru-RU" sz="3600" smtClean="0">
                <a:solidFill>
                  <a:srgbClr val="FFFF00"/>
                </a:solidFill>
              </a:rPr>
              <a:t>Человек идет по «</a:t>
            </a:r>
            <a:r>
              <a:rPr lang="ru-RU" sz="3600" smtClean="0">
                <a:solidFill>
                  <a:srgbClr val="FF0066"/>
                </a:solidFill>
              </a:rPr>
              <a:t>зебре</a:t>
            </a:r>
            <a:r>
              <a:rPr lang="ru-RU" sz="3600" smtClean="0">
                <a:solidFill>
                  <a:srgbClr val="FFFF00"/>
                </a:solidFill>
              </a:rPr>
              <a:t>»,</a:t>
            </a:r>
            <a:br>
              <a:rPr lang="ru-RU" sz="3600" smtClean="0">
                <a:solidFill>
                  <a:srgbClr val="FFFF00"/>
                </a:solidFill>
              </a:rPr>
            </a:br>
            <a:r>
              <a:rPr lang="ru-RU" sz="3600" smtClean="0">
                <a:solidFill>
                  <a:srgbClr val="FFFF00"/>
                </a:solidFill>
              </a:rPr>
              <a:t>Без опаски, без преград!</a:t>
            </a:r>
          </a:p>
        </p:txBody>
      </p:sp>
      <p:pic>
        <p:nvPicPr>
          <p:cNvPr id="5123" name="Picture 2" descr="E:\CITY\STREE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9172" y="1600200"/>
            <a:ext cx="5885656" cy="4708525"/>
          </a:xfrm>
        </p:spPr>
      </p:pic>
      <p:pic>
        <p:nvPicPr>
          <p:cNvPr id="5124" name="Picture 2" descr="I:\image13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25" y="1785938"/>
            <a:ext cx="1471613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Выноска-облако 7"/>
          <p:cNvSpPr/>
          <p:nvPr/>
        </p:nvSpPr>
        <p:spPr>
          <a:xfrm>
            <a:off x="357188" y="2571750"/>
            <a:ext cx="3000375" cy="1428750"/>
          </a:xfrm>
          <a:prstGeom prst="cloudCallout">
            <a:avLst/>
          </a:prstGeom>
          <a:solidFill>
            <a:srgbClr val="FFFF00"/>
          </a:solidFill>
          <a:ln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C00000"/>
                </a:solidFill>
              </a:rPr>
              <a:t>Я всегда перехожу дорогу по  пешеходному переходу!!!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001000" y="3286125"/>
            <a:ext cx="71438" cy="257175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Рамка 9"/>
          <p:cNvSpPr/>
          <p:nvPr/>
        </p:nvSpPr>
        <p:spPr>
          <a:xfrm>
            <a:off x="755576" y="5965032"/>
            <a:ext cx="7704856" cy="892968"/>
          </a:xfrm>
          <a:prstGeom prst="fram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Переходи дорогу по пешеходному переходу!!!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8" y="3861048"/>
            <a:ext cx="1426588" cy="1237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7"/>
          <p:cNvSpPr>
            <a:spLocks noGrp="1"/>
          </p:cNvSpPr>
          <p:nvPr>
            <p:ph type="ctrTitle"/>
          </p:nvPr>
        </p:nvSpPr>
        <p:spPr>
          <a:xfrm>
            <a:off x="642938" y="142875"/>
            <a:ext cx="7772400" cy="2143125"/>
          </a:xfrm>
        </p:spPr>
        <p:txBody>
          <a:bodyPr/>
          <a:lstStyle/>
          <a:p>
            <a:r>
              <a:rPr lang="ru-RU" sz="3200" smtClean="0">
                <a:solidFill>
                  <a:srgbClr val="FFFF00"/>
                </a:solidFill>
              </a:rPr>
              <a:t>А вот если знак другой-</a:t>
            </a:r>
            <a:br>
              <a:rPr lang="ru-RU" sz="3200" smtClean="0">
                <a:solidFill>
                  <a:srgbClr val="FFFF00"/>
                </a:solidFill>
              </a:rPr>
            </a:br>
            <a:r>
              <a:rPr lang="ru-RU" sz="3200" smtClean="0">
                <a:solidFill>
                  <a:srgbClr val="FFFF00"/>
                </a:solidFill>
              </a:rPr>
              <a:t>Белый, с красною каймой,</a:t>
            </a:r>
            <a:br>
              <a:rPr lang="ru-RU" sz="3200" smtClean="0">
                <a:solidFill>
                  <a:srgbClr val="FFFF00"/>
                </a:solidFill>
              </a:rPr>
            </a:br>
            <a:r>
              <a:rPr lang="ru-RU" sz="3200" smtClean="0">
                <a:solidFill>
                  <a:srgbClr val="FFFF00"/>
                </a:solidFill>
              </a:rPr>
              <a:t>Значит, что то </a:t>
            </a:r>
            <a:r>
              <a:rPr lang="ru-RU" sz="3200" smtClean="0">
                <a:solidFill>
                  <a:srgbClr val="993366"/>
                </a:solidFill>
              </a:rPr>
              <a:t>запрещает,</a:t>
            </a:r>
            <a:r>
              <a:rPr lang="ru-RU" sz="3200" smtClean="0">
                <a:solidFill>
                  <a:srgbClr val="FFFF00"/>
                </a:solidFill>
              </a:rPr>
              <a:t/>
            </a:r>
            <a:br>
              <a:rPr lang="ru-RU" sz="3200" smtClean="0">
                <a:solidFill>
                  <a:srgbClr val="FFFF00"/>
                </a:solidFill>
              </a:rPr>
            </a:br>
            <a:r>
              <a:rPr lang="ru-RU" sz="3200" smtClean="0">
                <a:solidFill>
                  <a:srgbClr val="FFFF00"/>
                </a:solidFill>
              </a:rPr>
              <a:t>Не спеши идти, постой!</a:t>
            </a: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6148" name="Рисунок 4" descr="TRAFFIC2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3250" y="2643188"/>
            <a:ext cx="4911725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2" descr="I:\3_1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38" y="2786063"/>
            <a:ext cx="219075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6256" y="173304"/>
            <a:ext cx="1427163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40425"/>
          </a:xfrm>
        </p:spPr>
        <p:txBody>
          <a:bodyPr/>
          <a:lstStyle/>
          <a:p>
            <a:r>
              <a:rPr lang="ru-RU" sz="3600" smtClean="0">
                <a:solidFill>
                  <a:schemeClr val="bg1"/>
                </a:solidFill>
              </a:rPr>
              <a:t>Там где </a:t>
            </a:r>
            <a:r>
              <a:rPr lang="ru-RU" sz="3600" smtClean="0">
                <a:solidFill>
                  <a:srgbClr val="FF0000"/>
                </a:solidFill>
              </a:rPr>
              <a:t>школа</a:t>
            </a:r>
            <a:r>
              <a:rPr lang="ru-RU" sz="3600" smtClean="0">
                <a:solidFill>
                  <a:schemeClr val="bg1"/>
                </a:solidFill>
              </a:rPr>
              <a:t>, </a:t>
            </a:r>
            <a:r>
              <a:rPr lang="ru-RU" sz="3600" smtClean="0">
                <a:solidFill>
                  <a:srgbClr val="008000"/>
                </a:solidFill>
              </a:rPr>
              <a:t>детский сад</a:t>
            </a:r>
            <a:r>
              <a:rPr lang="ru-RU" sz="3600" smtClean="0">
                <a:solidFill>
                  <a:schemeClr val="bg1"/>
                </a:solidFill>
              </a:rPr>
              <a:t>,</a:t>
            </a:r>
            <a:br>
              <a:rPr lang="ru-RU" sz="3600" smtClean="0">
                <a:solidFill>
                  <a:schemeClr val="bg1"/>
                </a:solidFill>
              </a:rPr>
            </a:br>
            <a:r>
              <a:rPr lang="ru-RU" sz="3600" smtClean="0">
                <a:solidFill>
                  <a:schemeClr val="bg1"/>
                </a:solidFill>
              </a:rPr>
              <a:t>Треугольники висят.</a:t>
            </a:r>
            <a:br>
              <a:rPr lang="ru-RU" sz="3600" smtClean="0">
                <a:solidFill>
                  <a:schemeClr val="bg1"/>
                </a:solidFill>
              </a:rPr>
            </a:br>
            <a:r>
              <a:rPr lang="ru-RU" sz="3600" smtClean="0">
                <a:solidFill>
                  <a:schemeClr val="bg1"/>
                </a:solidFill>
              </a:rPr>
              <a:t>А внутри бегут детишки.</a:t>
            </a:r>
            <a:br>
              <a:rPr lang="ru-RU" sz="3600" smtClean="0">
                <a:solidFill>
                  <a:schemeClr val="bg1"/>
                </a:solidFill>
              </a:rPr>
            </a:br>
            <a:r>
              <a:rPr lang="ru-RU" sz="3600" smtClean="0">
                <a:solidFill>
                  <a:schemeClr val="bg1"/>
                </a:solidFill>
              </a:rPr>
              <a:t>Знаки взрослым говорят:</a:t>
            </a:r>
            <a:br>
              <a:rPr lang="ru-RU" sz="3600" smtClean="0">
                <a:solidFill>
                  <a:schemeClr val="bg1"/>
                </a:solidFill>
              </a:rPr>
            </a:br>
            <a:r>
              <a:rPr lang="ru-RU" sz="3600" smtClean="0">
                <a:solidFill>
                  <a:schemeClr val="bg1"/>
                </a:solidFill>
              </a:rPr>
              <a:t/>
            </a:r>
            <a:br>
              <a:rPr lang="ru-RU" sz="3600" smtClean="0">
                <a:solidFill>
                  <a:schemeClr val="bg1"/>
                </a:solidFill>
              </a:rPr>
            </a:br>
            <a:r>
              <a:rPr lang="ru-RU" sz="3600" smtClean="0">
                <a:solidFill>
                  <a:schemeClr val="bg1"/>
                </a:solidFill>
              </a:rPr>
              <a:t>«Здесь к дороге близко </a:t>
            </a:r>
            <a:r>
              <a:rPr lang="ru-RU" sz="3600" smtClean="0">
                <a:solidFill>
                  <a:srgbClr val="FFFF00"/>
                </a:solidFill>
              </a:rPr>
              <a:t>дети!</a:t>
            </a:r>
            <a:br>
              <a:rPr lang="ru-RU" sz="3600" smtClean="0">
                <a:solidFill>
                  <a:srgbClr val="FFFF00"/>
                </a:solidFill>
              </a:rPr>
            </a:br>
            <a:r>
              <a:rPr lang="ru-RU" sz="3600" smtClean="0">
                <a:solidFill>
                  <a:schemeClr val="bg1"/>
                </a:solidFill>
              </a:rPr>
              <a:t>Здесь машины тормозят!»</a:t>
            </a:r>
            <a:br>
              <a:rPr lang="ru-RU" sz="3600" smtClean="0">
                <a:solidFill>
                  <a:schemeClr val="bg1"/>
                </a:solidFill>
              </a:rPr>
            </a:br>
            <a:r>
              <a:rPr lang="ru-RU" sz="3600" smtClean="0">
                <a:solidFill>
                  <a:schemeClr val="bg1"/>
                </a:solidFill>
              </a:rPr>
              <a:t>Называется знак «</a:t>
            </a:r>
            <a:r>
              <a:rPr lang="ru-RU" sz="3600" smtClean="0">
                <a:solidFill>
                  <a:srgbClr val="FF33CC"/>
                </a:solidFill>
              </a:rPr>
              <a:t>Дети</a:t>
            </a:r>
            <a:r>
              <a:rPr lang="ru-RU" sz="3600" smtClean="0">
                <a:solidFill>
                  <a:schemeClr val="bg1"/>
                </a:solidFill>
              </a:rPr>
              <a:t>»,</a:t>
            </a:r>
            <a:br>
              <a:rPr lang="ru-RU" sz="3600" smtClean="0">
                <a:solidFill>
                  <a:schemeClr val="bg1"/>
                </a:solidFill>
              </a:rPr>
            </a:br>
            <a:r>
              <a:rPr lang="ru-RU" sz="3600" smtClean="0">
                <a:solidFill>
                  <a:schemeClr val="bg1"/>
                </a:solidFill>
              </a:rPr>
              <a:t>Только он не для ребят.</a:t>
            </a:r>
            <a:br>
              <a:rPr lang="ru-RU" sz="3600" smtClean="0">
                <a:solidFill>
                  <a:schemeClr val="bg1"/>
                </a:solidFill>
              </a:rPr>
            </a:br>
            <a:endParaRPr lang="ru-RU" sz="3600" smtClean="0">
              <a:solidFill>
                <a:schemeClr val="bg1"/>
              </a:solidFill>
            </a:endParaRPr>
          </a:p>
        </p:txBody>
      </p:sp>
      <p:pic>
        <p:nvPicPr>
          <p:cNvPr id="7171" name="Содержимое 9" descr="s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215188" y="642938"/>
            <a:ext cx="1428750" cy="1238250"/>
          </a:xfrm>
        </p:spPr>
      </p:pic>
      <p:pic>
        <p:nvPicPr>
          <p:cNvPr id="7172" name="Picture 2" descr="I:\1-2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1357313"/>
            <a:ext cx="1992313" cy="173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785813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FFC000"/>
                </a:solidFill>
              </a:rPr>
              <a:t>Если человечка нет,</a:t>
            </a:r>
            <a:br>
              <a:rPr lang="ru-RU" sz="3600" dirty="0" smtClean="0">
                <a:solidFill>
                  <a:srgbClr val="FFC000"/>
                </a:solidFill>
              </a:rPr>
            </a:br>
            <a:r>
              <a:rPr lang="ru-RU" sz="3600" dirty="0" smtClean="0">
                <a:solidFill>
                  <a:srgbClr val="FFC000"/>
                </a:solidFill>
              </a:rPr>
              <a:t>А внутри </a:t>
            </a:r>
            <a:r>
              <a:rPr lang="ru-RU" sz="3600" dirty="0" smtClean="0">
                <a:solidFill>
                  <a:srgbClr val="FF3300"/>
                </a:solidFill>
              </a:rPr>
              <a:t>велосипед-</a:t>
            </a:r>
            <a:r>
              <a:rPr lang="ru-RU" sz="3600" dirty="0" smtClean="0">
                <a:solidFill>
                  <a:srgbClr val="FFC000"/>
                </a:solidFill>
              </a:rPr>
              <a:t/>
            </a:r>
            <a:br>
              <a:rPr lang="ru-RU" sz="3600" dirty="0" smtClean="0">
                <a:solidFill>
                  <a:srgbClr val="FFC000"/>
                </a:solidFill>
              </a:rPr>
            </a:br>
            <a:r>
              <a:rPr lang="ru-RU" sz="3600" dirty="0" smtClean="0">
                <a:solidFill>
                  <a:srgbClr val="FFC000"/>
                </a:solidFill>
              </a:rPr>
              <a:t>Значит, только этот транспорт</a:t>
            </a:r>
            <a:br>
              <a:rPr lang="ru-RU" sz="3600" dirty="0" smtClean="0">
                <a:solidFill>
                  <a:srgbClr val="FFC000"/>
                </a:solidFill>
              </a:rPr>
            </a:br>
            <a:r>
              <a:rPr lang="ru-RU" sz="3600" dirty="0" smtClean="0">
                <a:solidFill>
                  <a:srgbClr val="FFC000"/>
                </a:solidFill>
              </a:rPr>
              <a:t>Может здесь оставить след</a:t>
            </a:r>
            <a:r>
              <a:rPr lang="ru-RU" sz="3200" dirty="0" smtClean="0">
                <a:solidFill>
                  <a:srgbClr val="FFC000"/>
                </a:solidFill>
              </a:rPr>
              <a:t>.</a:t>
            </a:r>
            <a:br>
              <a:rPr lang="ru-RU" sz="3200" dirty="0" smtClean="0">
                <a:solidFill>
                  <a:srgbClr val="FFC000"/>
                </a:solidFill>
              </a:rPr>
            </a:br>
            <a:endParaRPr lang="ru-RU" sz="3200" dirty="0">
              <a:solidFill>
                <a:srgbClr val="FFC000"/>
              </a:solidFill>
            </a:endParaRPr>
          </a:p>
        </p:txBody>
      </p:sp>
      <p:pic>
        <p:nvPicPr>
          <p:cNvPr id="8195" name="Picture 2" descr="E:\CITY\BICYCLINGBM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9172" y="1600200"/>
            <a:ext cx="5885656" cy="4708525"/>
          </a:xfrm>
        </p:spPr>
      </p:pic>
      <p:pic>
        <p:nvPicPr>
          <p:cNvPr id="8196" name="Picture 3" descr="I:\4-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2000250"/>
            <a:ext cx="193833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3" descr="I:\4-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2000250"/>
            <a:ext cx="193833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Кольцо 6"/>
          <p:cNvSpPr/>
          <p:nvPr/>
        </p:nvSpPr>
        <p:spPr>
          <a:xfrm>
            <a:off x="500063" y="2000250"/>
            <a:ext cx="2000250" cy="1928813"/>
          </a:xfrm>
          <a:prstGeom prst="donut">
            <a:avLst>
              <a:gd name="adj" fmla="val 1114"/>
            </a:avLst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6256" y="173304"/>
            <a:ext cx="1427163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28625" y="12858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smtClean="0">
                <a:solidFill>
                  <a:srgbClr val="FFFF00"/>
                </a:solidFill>
              </a:rPr>
              <a:t>Здесь педали не крути</a:t>
            </a:r>
            <a:br>
              <a:rPr lang="ru-RU" sz="3200" smtClean="0">
                <a:solidFill>
                  <a:srgbClr val="FFFF00"/>
                </a:solidFill>
              </a:rPr>
            </a:br>
            <a:r>
              <a:rPr lang="ru-RU" sz="3200" smtClean="0">
                <a:solidFill>
                  <a:srgbClr val="FFFF00"/>
                </a:solidFill>
              </a:rPr>
              <a:t>и ногами не ходи.</a:t>
            </a:r>
            <a:br>
              <a:rPr lang="ru-RU" sz="3200" smtClean="0">
                <a:solidFill>
                  <a:srgbClr val="FFFF00"/>
                </a:solidFill>
              </a:rPr>
            </a:br>
            <a:r>
              <a:rPr lang="ru-RU" sz="3200" smtClean="0">
                <a:solidFill>
                  <a:srgbClr val="FFFF00"/>
                </a:solidFill>
              </a:rPr>
              <a:t>Только для автомобилей</a:t>
            </a:r>
            <a:br>
              <a:rPr lang="ru-RU" sz="3200" smtClean="0">
                <a:solidFill>
                  <a:srgbClr val="FFFF00"/>
                </a:solidFill>
              </a:rPr>
            </a:br>
            <a:r>
              <a:rPr lang="ru-RU" sz="3200" smtClean="0">
                <a:solidFill>
                  <a:srgbClr val="FFFF00"/>
                </a:solidFill>
              </a:rPr>
              <a:t>здесь открыты все пути!</a:t>
            </a:r>
            <a:br>
              <a:rPr lang="ru-RU" sz="3200" smtClean="0">
                <a:solidFill>
                  <a:srgbClr val="FFFF00"/>
                </a:solidFill>
              </a:rPr>
            </a:br>
            <a:endParaRPr lang="ru-RU" sz="3200" smtClean="0">
              <a:solidFill>
                <a:srgbClr val="FFFF00"/>
              </a:solidFill>
            </a:endParaRPr>
          </a:p>
        </p:txBody>
      </p:sp>
      <p:pic>
        <p:nvPicPr>
          <p:cNvPr id="9219" name="Содержимое 3" descr="TRAFFIC6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43125" y="2714625"/>
            <a:ext cx="4329113" cy="3463925"/>
          </a:xfrm>
        </p:spPr>
      </p:pic>
      <p:pic>
        <p:nvPicPr>
          <p:cNvPr id="9221" name="Picture 2" descr="I:\3-9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0" y="857250"/>
            <a:ext cx="1203325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3" descr="I: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75" y="928688"/>
            <a:ext cx="13970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Выноска-облако 6"/>
          <p:cNvSpPr/>
          <p:nvPr/>
        </p:nvSpPr>
        <p:spPr>
          <a:xfrm>
            <a:off x="6715125" y="3214688"/>
            <a:ext cx="2143125" cy="1428750"/>
          </a:xfrm>
          <a:prstGeom prst="cloudCallout">
            <a:avLst/>
          </a:prstGeom>
          <a:solidFill>
            <a:srgbClr val="FFFF00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FF0000"/>
                </a:solidFill>
              </a:rPr>
              <a:t>Запомни дружок!!!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30168" y="4643438"/>
            <a:ext cx="1427163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347</TotalTime>
  <Words>198</Words>
  <Application>Microsoft Office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«Знаки всякие нужны, знаки всякие важны!»</vt:lpstr>
      <vt:lpstr>Знаки всякие нужны, знаки всякие важны!</vt:lpstr>
      <vt:lpstr>Кто подскажет нам в пути, Где проехать , где пройти? Где опасную дорогу  Безопасно перейти?</vt:lpstr>
      <vt:lpstr>На дороге, что и как, Объяснит дорожный знак. Надо знать их непременно, Чтобы не попасть впросак.</vt:lpstr>
      <vt:lpstr>Встретишь синий знак – квадрат, Будешь знаку просто рад, Человек идет по «зебре», Без опаски, без преград!</vt:lpstr>
      <vt:lpstr>А вот если знак другой- Белый, с красною каймой, Значит, что то запрещает, Не спеши идти, постой!</vt:lpstr>
      <vt:lpstr>Там где школа, детский сад, Треугольники висят. А внутри бегут детишки. Знаки взрослым говорят:  «Здесь к дороге близко дети! Здесь машины тормозят!» Называется знак «Дети», Только он не для ребят. </vt:lpstr>
      <vt:lpstr>Если человечка нет, А внутри велосипед- Значит, только этот транспорт Может здесь оставить след. </vt:lpstr>
      <vt:lpstr>Здесь педали не крути и ногами не ходи. Только для автомобилей здесь открыты все пути! </vt:lpstr>
      <vt:lpstr>Пешеходам путь открыт- знак об этом говорит. А машинам въезд заказан, То есть, стало быть, закрыт.</vt:lpstr>
      <vt:lpstr>Поведение на остановках</vt:lpstr>
      <vt:lpstr>Запомни эти знаки, пешеход!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user</cp:lastModifiedBy>
  <cp:revision>50</cp:revision>
  <dcterms:created xsi:type="dcterms:W3CDTF">2009-10-19T15:03:36Z</dcterms:created>
  <dcterms:modified xsi:type="dcterms:W3CDTF">2013-03-26T08:02:42Z</dcterms:modified>
</cp:coreProperties>
</file>